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18.jpeg" ContentType="image/jpe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9.png" ContentType="image/png"/>
  <Override PartName="/ppt/media/image17.png" ContentType="image/png"/>
  <Override PartName="/ppt/media/image15.png" ContentType="image/png"/>
  <Override PartName="/ppt/media/image16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51435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7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1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4594680"/>
            <a:ext cx="9143280" cy="548280"/>
          </a:xfrm>
          <a:prstGeom prst="rect">
            <a:avLst/>
          </a:prstGeom>
          <a:solidFill>
            <a:srgbClr val="683086"/>
          </a:solidFill>
          <a:ln w="9360">
            <a:solidFill>
              <a:srgbClr val="a8d256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" name="Picture 3" descr=""/>
          <p:cNvPicPr/>
          <p:nvPr/>
        </p:nvPicPr>
        <p:blipFill>
          <a:blip r:embed="rId2"/>
          <a:stretch/>
        </p:blipFill>
        <p:spPr>
          <a:xfrm>
            <a:off x="8192880" y="4749120"/>
            <a:ext cx="377280" cy="227880"/>
          </a:xfrm>
          <a:prstGeom prst="rect">
            <a:avLst/>
          </a:prstGeom>
          <a:ln>
            <a:noFill/>
          </a:ln>
        </p:spPr>
      </p:pic>
      <p:pic>
        <p:nvPicPr>
          <p:cNvPr id="2" name="Picture 4" descr=""/>
          <p:cNvPicPr/>
          <p:nvPr/>
        </p:nvPicPr>
        <p:blipFill>
          <a:blip r:embed="rId3"/>
          <a:stretch/>
        </p:blipFill>
        <p:spPr>
          <a:xfrm>
            <a:off x="457200" y="4759560"/>
            <a:ext cx="3223080" cy="243720"/>
          </a:xfrm>
          <a:prstGeom prst="rect">
            <a:avLst/>
          </a:prstGeom>
          <a:ln>
            <a:noFill/>
          </a:ln>
        </p:spPr>
      </p:pic>
      <p:sp>
        <p:nvSpPr>
          <p:cNvPr id="3" name="CustomShape 2"/>
          <p:cNvSpPr/>
          <p:nvPr/>
        </p:nvSpPr>
        <p:spPr>
          <a:xfrm>
            <a:off x="0" y="0"/>
            <a:ext cx="9143280" cy="5142960"/>
          </a:xfrm>
          <a:prstGeom prst="rect">
            <a:avLst/>
          </a:prstGeom>
          <a:solidFill>
            <a:srgbClr val="683086"/>
          </a:solidFill>
          <a:ln w="9360">
            <a:solidFill>
              <a:srgbClr val="a8d256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4" name="Picture 2" descr=""/>
          <p:cNvPicPr/>
          <p:nvPr/>
        </p:nvPicPr>
        <p:blipFill>
          <a:blip r:embed="rId4"/>
          <a:stretch/>
        </p:blipFill>
        <p:spPr>
          <a:xfrm>
            <a:off x="6842880" y="2301840"/>
            <a:ext cx="2667240" cy="3853440"/>
          </a:xfrm>
          <a:prstGeom prst="rect">
            <a:avLst/>
          </a:prstGeom>
          <a:ln>
            <a:noFill/>
          </a:ln>
        </p:spPr>
      </p:pic>
      <p:sp>
        <p:nvSpPr>
          <p:cNvPr id="5" name="Line 3"/>
          <p:cNvSpPr/>
          <p:nvPr/>
        </p:nvSpPr>
        <p:spPr>
          <a:xfrm>
            <a:off x="685800" y="2700000"/>
            <a:ext cx="6963480" cy="360"/>
          </a:xfrm>
          <a:prstGeom prst="line">
            <a:avLst/>
          </a:prstGeom>
          <a:ln w="572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1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4594320"/>
            <a:ext cx="9143640" cy="549000"/>
          </a:xfrm>
          <a:prstGeom prst="rect">
            <a:avLst/>
          </a:prstGeom>
          <a:solidFill>
            <a:srgbClr val="683086"/>
          </a:solidFill>
          <a:ln w="9360">
            <a:solidFill>
              <a:srgbClr val="a8d256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45" name="Picture 3" descr=""/>
          <p:cNvPicPr/>
          <p:nvPr/>
        </p:nvPicPr>
        <p:blipFill>
          <a:blip r:embed="rId2"/>
          <a:stretch/>
        </p:blipFill>
        <p:spPr>
          <a:xfrm>
            <a:off x="8193240" y="4749840"/>
            <a:ext cx="377640" cy="228240"/>
          </a:xfrm>
          <a:prstGeom prst="rect">
            <a:avLst/>
          </a:prstGeom>
          <a:ln>
            <a:noFill/>
          </a:ln>
        </p:spPr>
      </p:pic>
      <p:pic>
        <p:nvPicPr>
          <p:cNvPr id="46" name="Picture 4" descr=""/>
          <p:cNvPicPr/>
          <p:nvPr/>
        </p:nvPicPr>
        <p:blipFill>
          <a:blip r:embed="rId3"/>
          <a:stretch/>
        </p:blipFill>
        <p:spPr>
          <a:xfrm>
            <a:off x="457200" y="4759200"/>
            <a:ext cx="3223800" cy="244080"/>
          </a:xfrm>
          <a:prstGeom prst="rect">
            <a:avLst/>
          </a:prstGeom>
          <a:ln>
            <a:noFill/>
          </a:ln>
        </p:spPr>
      </p:pic>
      <p:sp>
        <p:nvSpPr>
          <p:cNvPr id="47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37373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373737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8484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Click to edit the outline text format</a:t>
            </a:r>
            <a:endParaRPr b="0" lang="en-US" sz="2400" spc="-1" strike="noStrike">
              <a:solidFill>
                <a:srgbClr val="484848"/>
              </a:solidFill>
              <a:uFill>
                <a:solidFill>
                  <a:srgbClr val="ffffff"/>
                </a:solidFill>
              </a:uFill>
              <a:latin typeface="Source Sans Pro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48484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Second Outline Level</a:t>
            </a:r>
            <a:endParaRPr b="0" lang="en-US" sz="2400" spc="-1" strike="noStrike">
              <a:solidFill>
                <a:srgbClr val="484848"/>
              </a:solidFill>
              <a:uFill>
                <a:solidFill>
                  <a:srgbClr val="ffffff"/>
                </a:solidFill>
              </a:uFill>
              <a:latin typeface="Source Sans Pr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8484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Third Outline Level</a:t>
            </a:r>
            <a:endParaRPr b="0" lang="en-US" sz="2000" spc="-1" strike="noStrike">
              <a:solidFill>
                <a:srgbClr val="484848"/>
              </a:solidFill>
              <a:uFill>
                <a:solidFill>
                  <a:srgbClr val="ffffff"/>
                </a:solidFill>
              </a:uFill>
              <a:latin typeface="Source Sans Pro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48484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Fourth Outline Level</a:t>
            </a:r>
            <a:endParaRPr b="0" lang="en-US" sz="2000" spc="-1" strike="noStrike">
              <a:solidFill>
                <a:srgbClr val="484848"/>
              </a:solidFill>
              <a:uFill>
                <a:solidFill>
                  <a:srgbClr val="ffffff"/>
                </a:solidFill>
              </a:uFill>
              <a:latin typeface="Source Sans Pro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8484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Fifth Outline Level</a:t>
            </a:r>
            <a:endParaRPr b="0" lang="en-US" sz="2000" spc="-1" strike="noStrike">
              <a:solidFill>
                <a:srgbClr val="484848"/>
              </a:solidFill>
              <a:uFill>
                <a:solidFill>
                  <a:srgbClr val="ffffff"/>
                </a:solidFill>
              </a:uFill>
              <a:latin typeface="Source Sans Pro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8484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Sixth Outline Level</a:t>
            </a:r>
            <a:endParaRPr b="0" lang="en-US" sz="2000" spc="-1" strike="noStrike">
              <a:solidFill>
                <a:srgbClr val="484848"/>
              </a:solidFill>
              <a:uFill>
                <a:solidFill>
                  <a:srgbClr val="ffffff"/>
                </a:solidFill>
              </a:uFill>
              <a:latin typeface="Source Sans Pro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8484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Seventh Outline Level</a:t>
            </a:r>
            <a:endParaRPr b="0" lang="en-US" sz="2000" spc="-1" strike="noStrike">
              <a:solidFill>
                <a:srgbClr val="484848"/>
              </a:solidFill>
              <a:uFill>
                <a:solidFill>
                  <a:srgbClr val="ffffff"/>
                </a:solidFill>
              </a:uFill>
              <a:latin typeface="Source Sans Pr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1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0" y="4594320"/>
            <a:ext cx="9143640" cy="549000"/>
          </a:xfrm>
          <a:prstGeom prst="rect">
            <a:avLst/>
          </a:prstGeom>
          <a:solidFill>
            <a:srgbClr val="683086"/>
          </a:solidFill>
          <a:ln w="9360">
            <a:solidFill>
              <a:srgbClr val="a8d256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86" name="Picture 3" descr=""/>
          <p:cNvPicPr/>
          <p:nvPr/>
        </p:nvPicPr>
        <p:blipFill>
          <a:blip r:embed="rId2"/>
          <a:stretch/>
        </p:blipFill>
        <p:spPr>
          <a:xfrm>
            <a:off x="8193240" y="4749840"/>
            <a:ext cx="377640" cy="228240"/>
          </a:xfrm>
          <a:prstGeom prst="rect">
            <a:avLst/>
          </a:prstGeom>
          <a:ln>
            <a:noFill/>
          </a:ln>
        </p:spPr>
      </p:pic>
      <p:pic>
        <p:nvPicPr>
          <p:cNvPr id="87" name="Picture 4" descr=""/>
          <p:cNvPicPr/>
          <p:nvPr/>
        </p:nvPicPr>
        <p:blipFill>
          <a:blip r:embed="rId3"/>
          <a:stretch/>
        </p:blipFill>
        <p:spPr>
          <a:xfrm>
            <a:off x="457200" y="4759200"/>
            <a:ext cx="3223800" cy="244080"/>
          </a:xfrm>
          <a:prstGeom prst="rect">
            <a:avLst/>
          </a:prstGeom>
          <a:ln>
            <a:noFill/>
          </a:ln>
        </p:spPr>
      </p:pic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685800" y="902880"/>
            <a:ext cx="7771680" cy="17967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37373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373737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8484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Click to edit the outline text format</a:t>
            </a:r>
            <a:endParaRPr b="0" lang="en-US" sz="2400" spc="-1" strike="noStrike">
              <a:solidFill>
                <a:srgbClr val="484848"/>
              </a:solidFill>
              <a:uFill>
                <a:solidFill>
                  <a:srgbClr val="ffffff"/>
                </a:solidFill>
              </a:uFill>
              <a:latin typeface="Source Sans Pro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48484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Second Outline Level</a:t>
            </a:r>
            <a:endParaRPr b="0" lang="en-US" sz="2400" spc="-1" strike="noStrike">
              <a:solidFill>
                <a:srgbClr val="484848"/>
              </a:solidFill>
              <a:uFill>
                <a:solidFill>
                  <a:srgbClr val="ffffff"/>
                </a:solidFill>
              </a:uFill>
              <a:latin typeface="Source Sans Pr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8484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Third Outline Level</a:t>
            </a:r>
            <a:endParaRPr b="0" lang="en-US" sz="2000" spc="-1" strike="noStrike">
              <a:solidFill>
                <a:srgbClr val="484848"/>
              </a:solidFill>
              <a:uFill>
                <a:solidFill>
                  <a:srgbClr val="ffffff"/>
                </a:solidFill>
              </a:uFill>
              <a:latin typeface="Source Sans Pro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48484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Fourth Outline Level</a:t>
            </a:r>
            <a:endParaRPr b="0" lang="en-US" sz="2000" spc="-1" strike="noStrike">
              <a:solidFill>
                <a:srgbClr val="484848"/>
              </a:solidFill>
              <a:uFill>
                <a:solidFill>
                  <a:srgbClr val="ffffff"/>
                </a:solidFill>
              </a:uFill>
              <a:latin typeface="Source Sans Pro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8484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Fifth Outline Level</a:t>
            </a:r>
            <a:endParaRPr b="0" lang="en-US" sz="2000" spc="-1" strike="noStrike">
              <a:solidFill>
                <a:srgbClr val="484848"/>
              </a:solidFill>
              <a:uFill>
                <a:solidFill>
                  <a:srgbClr val="ffffff"/>
                </a:solidFill>
              </a:uFill>
              <a:latin typeface="Source Sans Pro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8484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Sixth Outline Level</a:t>
            </a:r>
            <a:endParaRPr b="0" lang="en-US" sz="2000" spc="-1" strike="noStrike">
              <a:solidFill>
                <a:srgbClr val="484848"/>
              </a:solidFill>
              <a:uFill>
                <a:solidFill>
                  <a:srgbClr val="ffffff"/>
                </a:solidFill>
              </a:uFill>
              <a:latin typeface="Source Sans Pro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8484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Seventh Outline Level</a:t>
            </a:r>
            <a:endParaRPr b="0" lang="en-US" sz="2000" spc="-1" strike="noStrike">
              <a:solidFill>
                <a:srgbClr val="484848"/>
              </a:solidFill>
              <a:uFill>
                <a:solidFill>
                  <a:srgbClr val="ffffff"/>
                </a:solidFill>
              </a:uFill>
              <a:latin typeface="Source Sans Pr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 hidden="1"/>
          <p:cNvSpPr/>
          <p:nvPr/>
        </p:nvSpPr>
        <p:spPr>
          <a:xfrm>
            <a:off x="0" y="4594320"/>
            <a:ext cx="9143640" cy="549000"/>
          </a:xfrm>
          <a:prstGeom prst="rect">
            <a:avLst/>
          </a:prstGeom>
          <a:solidFill>
            <a:srgbClr val="683086"/>
          </a:solidFill>
          <a:ln w="9360">
            <a:solidFill>
              <a:srgbClr val="a8d256"/>
            </a:solidFill>
            <a:round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27" name="Picture 3" descr=""/>
          <p:cNvPicPr/>
          <p:nvPr/>
        </p:nvPicPr>
        <p:blipFill>
          <a:blip r:embed="rId2"/>
          <a:stretch/>
        </p:blipFill>
        <p:spPr>
          <a:xfrm>
            <a:off x="8193240" y="4749840"/>
            <a:ext cx="377640" cy="228240"/>
          </a:xfrm>
          <a:prstGeom prst="rect">
            <a:avLst/>
          </a:prstGeom>
          <a:ln>
            <a:noFill/>
          </a:ln>
        </p:spPr>
      </p:pic>
      <p:pic>
        <p:nvPicPr>
          <p:cNvPr id="128" name="Picture 4" descr=""/>
          <p:cNvPicPr/>
          <p:nvPr/>
        </p:nvPicPr>
        <p:blipFill>
          <a:blip r:embed="rId3"/>
          <a:stretch/>
        </p:blipFill>
        <p:spPr>
          <a:xfrm>
            <a:off x="457200" y="4759200"/>
            <a:ext cx="3223800" cy="244080"/>
          </a:xfrm>
          <a:prstGeom prst="rect">
            <a:avLst/>
          </a:prstGeom>
          <a:ln>
            <a:noFill/>
          </a:ln>
        </p:spPr>
      </p:pic>
      <p:sp>
        <p:nvSpPr>
          <p:cNvPr id="129" name="CustomShape 2"/>
          <p:cNvSpPr/>
          <p:nvPr/>
        </p:nvSpPr>
        <p:spPr>
          <a:xfrm>
            <a:off x="2089080" y="788040"/>
            <a:ext cx="4965840" cy="3329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19080" rIns="19080" tIns="19080" bIns="19080" anchor="ctr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683086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Baton Medium"/>
              </a:rPr>
              <a:t>Longer quote or statement Non equidem invideo, miror magis posuere velit aliquet.</a:t>
            </a:r>
            <a:endParaRPr b="0" lang="en-US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0" name="Picture 2" descr=""/>
          <p:cNvPicPr/>
          <p:nvPr/>
        </p:nvPicPr>
        <p:blipFill>
          <a:blip r:embed="rId4"/>
          <a:stretch/>
        </p:blipFill>
        <p:spPr>
          <a:xfrm>
            <a:off x="6842880" y="2301840"/>
            <a:ext cx="2667600" cy="3853800"/>
          </a:xfrm>
          <a:prstGeom prst="rect">
            <a:avLst/>
          </a:prstGeom>
          <a:ln>
            <a:noFill/>
          </a:ln>
        </p:spPr>
      </p:pic>
      <p:sp>
        <p:nvSpPr>
          <p:cNvPr id="131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37373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373737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8484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Click to edit the outline text format</a:t>
            </a:r>
            <a:endParaRPr b="0" lang="en-US" sz="2400" spc="-1" strike="noStrike">
              <a:solidFill>
                <a:srgbClr val="484848"/>
              </a:solidFill>
              <a:uFill>
                <a:solidFill>
                  <a:srgbClr val="ffffff"/>
                </a:solidFill>
              </a:uFill>
              <a:latin typeface="Source Sans Pro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48484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Second Outline Level</a:t>
            </a:r>
            <a:endParaRPr b="0" lang="en-US" sz="2400" spc="-1" strike="noStrike">
              <a:solidFill>
                <a:srgbClr val="484848"/>
              </a:solidFill>
              <a:uFill>
                <a:solidFill>
                  <a:srgbClr val="ffffff"/>
                </a:solidFill>
              </a:uFill>
              <a:latin typeface="Source Sans Pro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8484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Third Outline Level</a:t>
            </a:r>
            <a:endParaRPr b="0" lang="en-US" sz="2000" spc="-1" strike="noStrike">
              <a:solidFill>
                <a:srgbClr val="484848"/>
              </a:solidFill>
              <a:uFill>
                <a:solidFill>
                  <a:srgbClr val="ffffff"/>
                </a:solidFill>
              </a:uFill>
              <a:latin typeface="Source Sans Pro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48484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Fourth Outline Level</a:t>
            </a:r>
            <a:endParaRPr b="0" lang="en-US" sz="2000" spc="-1" strike="noStrike">
              <a:solidFill>
                <a:srgbClr val="484848"/>
              </a:solidFill>
              <a:uFill>
                <a:solidFill>
                  <a:srgbClr val="ffffff"/>
                </a:solidFill>
              </a:uFill>
              <a:latin typeface="Source Sans Pro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8484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Fifth Outline Level</a:t>
            </a:r>
            <a:endParaRPr b="0" lang="en-US" sz="2000" spc="-1" strike="noStrike">
              <a:solidFill>
                <a:srgbClr val="484848"/>
              </a:solidFill>
              <a:uFill>
                <a:solidFill>
                  <a:srgbClr val="ffffff"/>
                </a:solidFill>
              </a:uFill>
              <a:latin typeface="Source Sans Pro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8484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Sixth Outline Level</a:t>
            </a:r>
            <a:endParaRPr b="0" lang="en-US" sz="2000" spc="-1" strike="noStrike">
              <a:solidFill>
                <a:srgbClr val="484848"/>
              </a:solidFill>
              <a:uFill>
                <a:solidFill>
                  <a:srgbClr val="ffffff"/>
                </a:solidFill>
              </a:uFill>
              <a:latin typeface="Source Sans Pro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8484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Seventh Outline Level</a:t>
            </a:r>
            <a:endParaRPr b="0" lang="en-US" sz="2000" spc="-1" strike="noStrike">
              <a:solidFill>
                <a:srgbClr val="484848"/>
              </a:solidFill>
              <a:uFill>
                <a:solidFill>
                  <a:srgbClr val="ffffff"/>
                </a:solidFill>
              </a:uFill>
              <a:latin typeface="Source Sans Pro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685800" y="1119240"/>
            <a:ext cx="7771680" cy="150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6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DejaVu Sans"/>
              </a:rPr>
              <a:t>The Onion Report</a:t>
            </a:r>
            <a:endParaRPr b="0" lang="en-US" sz="6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685800" y="2914560"/>
            <a:ext cx="7085880" cy="174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DejaVu Sans"/>
              </a:rPr>
              <a:t>The Tor Project</a:t>
            </a:r>
            <a:br/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DejaVu Sans"/>
              </a:rPr>
              <a:t>HOPE</a:t>
            </a:r>
            <a:br/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DejaVu Sans"/>
              </a:rPr>
              <a:t>July 20, 2018</a:t>
            </a:r>
            <a:br/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T</a:t>
            </a: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o</a:t>
            </a: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r</a:t>
            </a: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 </a:t>
            </a: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B</a:t>
            </a: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r</a:t>
            </a: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o</a:t>
            </a: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w</a:t>
            </a: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s</a:t>
            </a: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e</a:t>
            </a: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r</a:t>
            </a: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 </a:t>
            </a: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f</a:t>
            </a: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o</a:t>
            </a: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r</a:t>
            </a: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 </a:t>
            </a: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A</a:t>
            </a: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n</a:t>
            </a: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d</a:t>
            </a: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r</a:t>
            </a: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o</a:t>
            </a: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i</a:t>
            </a: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d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457200" y="1200240"/>
            <a:ext cx="8228880" cy="339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7" name="" descr=""/>
          <p:cNvPicPr/>
          <p:nvPr/>
        </p:nvPicPr>
        <p:blipFill>
          <a:blip r:embed="rId1"/>
          <a:srcRect l="8550" t="439" r="8771" b="0"/>
          <a:stretch/>
        </p:blipFill>
        <p:spPr>
          <a:xfrm>
            <a:off x="1830960" y="1062360"/>
            <a:ext cx="2100960" cy="405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Onion Browser!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457200" y="1200240"/>
            <a:ext cx="8228880" cy="339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0" name="" descr=""/>
          <p:cNvPicPr/>
          <p:nvPr/>
        </p:nvPicPr>
        <p:blipFill>
          <a:blip r:embed="rId1"/>
          <a:stretch/>
        </p:blipFill>
        <p:spPr>
          <a:xfrm>
            <a:off x="1097280" y="1005840"/>
            <a:ext cx="1554480" cy="3368880"/>
          </a:xfrm>
          <a:prstGeom prst="rect">
            <a:avLst/>
          </a:prstGeom>
          <a:ln>
            <a:noFill/>
          </a:ln>
        </p:spPr>
      </p:pic>
      <p:pic>
        <p:nvPicPr>
          <p:cNvPr id="201" name="" descr=""/>
          <p:cNvPicPr/>
          <p:nvPr/>
        </p:nvPicPr>
        <p:blipFill>
          <a:blip r:embed="rId2"/>
          <a:stretch/>
        </p:blipFill>
        <p:spPr>
          <a:xfrm>
            <a:off x="3474720" y="1005840"/>
            <a:ext cx="4497840" cy="3371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685800" y="902880"/>
            <a:ext cx="7771680" cy="179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DejaVu Sans"/>
              </a:rPr>
              <a:t>It’s time for questions!</a:t>
            </a:r>
            <a:endParaRPr b="0" lang="en-US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685800" y="2914560"/>
            <a:ext cx="7085880" cy="131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DejaVu Sans"/>
              </a:rPr>
              <a:t>torproject.org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DejaVu Sans"/>
              </a:rPr>
              <a:t>torproject@lists.torproject.org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Let’s meet our panelists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457200" y="1200240"/>
            <a:ext cx="8228880" cy="339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685800" y="902880"/>
            <a:ext cx="7771680" cy="1796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5400" spc="-1" strike="noStrike">
                <a:solidFill>
                  <a:srgbClr val="683086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DejaVu Sans"/>
              </a:rPr>
              <a:t>Title Slide</a:t>
            </a:r>
            <a:endParaRPr b="0" lang="en-US" sz="5400" spc="-1" strike="noStrike">
              <a:solidFill>
                <a:srgbClr val="373737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Title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457200" y="1200240"/>
            <a:ext cx="8228880" cy="339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60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48484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Body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New Tor Browser Version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457200" y="1200240"/>
            <a:ext cx="8228880" cy="339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8" name="" descr=""/>
          <p:cNvPicPr/>
          <p:nvPr/>
        </p:nvPicPr>
        <p:blipFill>
          <a:blip r:embed="rId1"/>
          <a:stretch/>
        </p:blipFill>
        <p:spPr>
          <a:xfrm>
            <a:off x="603360" y="1292040"/>
            <a:ext cx="7992000" cy="3005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Increased Usability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457200" y="1200240"/>
            <a:ext cx="8228880" cy="339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1" name="" descr=""/>
          <p:cNvPicPr/>
          <p:nvPr/>
        </p:nvPicPr>
        <p:blipFill>
          <a:blip r:embed="rId1"/>
          <a:srcRect l="0" t="5550" r="30624" b="37806"/>
          <a:stretch/>
        </p:blipFill>
        <p:spPr>
          <a:xfrm>
            <a:off x="640080" y="1280160"/>
            <a:ext cx="8321040" cy="2839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Increased Usability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457200" y="1200240"/>
            <a:ext cx="8228880" cy="339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4" name="" descr=""/>
          <p:cNvPicPr/>
          <p:nvPr/>
        </p:nvPicPr>
        <p:blipFill>
          <a:blip r:embed="rId1"/>
          <a:stretch/>
        </p:blipFill>
        <p:spPr>
          <a:xfrm>
            <a:off x="640080" y="2194560"/>
            <a:ext cx="7315200" cy="771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457200" y="205920"/>
            <a:ext cx="822888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7d4698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Tor Browser for Android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457200" y="1200240"/>
            <a:ext cx="8228880" cy="339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3"/>
          <p:cNvSpPr/>
          <p:nvPr/>
        </p:nvSpPr>
        <p:spPr>
          <a:xfrm>
            <a:off x="2651760" y="1645920"/>
            <a:ext cx="2233080" cy="1371600"/>
          </a:xfrm>
          <a:prstGeom prst="rect">
            <a:avLst/>
          </a:prstGeom>
          <a:solidFill>
            <a:srgbClr val="7f00ff"/>
          </a:solidFill>
          <a:ln>
            <a:solidFill>
              <a:srgbClr val="7f00ff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88" name="tor-logo.svg" descr="Created with Sketch."/>
          <p:cNvPicPr/>
          <p:nvPr/>
        </p:nvPicPr>
        <p:blipFill>
          <a:blip r:embed="rId1"/>
          <a:stretch/>
        </p:blipFill>
        <p:spPr>
          <a:xfrm>
            <a:off x="2651760" y="1645920"/>
            <a:ext cx="2233080" cy="1371600"/>
          </a:xfrm>
          <a:prstGeom prst="rect">
            <a:avLst/>
          </a:prstGeom>
          <a:ln>
            <a:noFill/>
          </a:ln>
        </p:spPr>
      </p:pic>
      <p:pic>
        <p:nvPicPr>
          <p:cNvPr id="189" name="" descr=""/>
          <p:cNvPicPr/>
          <p:nvPr/>
        </p:nvPicPr>
        <p:blipFill>
          <a:blip r:embed="rId2"/>
          <a:stretch/>
        </p:blipFill>
        <p:spPr>
          <a:xfrm>
            <a:off x="274320" y="1737360"/>
            <a:ext cx="1280160" cy="1280160"/>
          </a:xfrm>
          <a:prstGeom prst="rect">
            <a:avLst/>
          </a:prstGeom>
          <a:ln>
            <a:noFill/>
          </a:ln>
        </p:spPr>
      </p:pic>
      <p:sp>
        <p:nvSpPr>
          <p:cNvPr id="190" name="CustomShape 4"/>
          <p:cNvSpPr/>
          <p:nvPr/>
        </p:nvSpPr>
        <p:spPr>
          <a:xfrm>
            <a:off x="1920240" y="2194560"/>
            <a:ext cx="365760" cy="365760"/>
          </a:xfrm>
          <a:custGeom>
            <a:avLst/>
            <a:gdLst/>
            <a:ahLst/>
            <a:rect l="0" t="0" r="r" b="b"/>
            <a:pathLst>
              <a:path w="1018" h="1018">
                <a:moveTo>
                  <a:pt x="254" y="0"/>
                </a:moveTo>
                <a:lnTo>
                  <a:pt x="762" y="0"/>
                </a:lnTo>
                <a:lnTo>
                  <a:pt x="762" y="254"/>
                </a:lnTo>
                <a:lnTo>
                  <a:pt x="1017" y="254"/>
                </a:lnTo>
                <a:lnTo>
                  <a:pt x="1017" y="762"/>
                </a:lnTo>
                <a:lnTo>
                  <a:pt x="762" y="762"/>
                </a:lnTo>
                <a:lnTo>
                  <a:pt x="762" y="1017"/>
                </a:lnTo>
                <a:lnTo>
                  <a:pt x="254" y="1017"/>
                </a:lnTo>
                <a:lnTo>
                  <a:pt x="254" y="762"/>
                </a:lnTo>
                <a:lnTo>
                  <a:pt x="0" y="762"/>
                </a:lnTo>
                <a:lnTo>
                  <a:pt x="0" y="254"/>
                </a:lnTo>
                <a:lnTo>
                  <a:pt x="254" y="254"/>
                </a:lnTo>
                <a:lnTo>
                  <a:pt x="254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91" name="" descr=""/>
          <p:cNvPicPr/>
          <p:nvPr/>
        </p:nvPicPr>
        <p:blipFill>
          <a:blip r:embed="rId3"/>
          <a:stretch/>
        </p:blipFill>
        <p:spPr>
          <a:xfrm>
            <a:off x="6031440" y="1463040"/>
            <a:ext cx="1480320" cy="1737360"/>
          </a:xfrm>
          <a:prstGeom prst="rect">
            <a:avLst/>
          </a:prstGeom>
          <a:ln>
            <a:noFill/>
          </a:ln>
        </p:spPr>
      </p:pic>
      <p:sp>
        <p:nvSpPr>
          <p:cNvPr id="192" name="CustomShape 5"/>
          <p:cNvSpPr/>
          <p:nvPr/>
        </p:nvSpPr>
        <p:spPr>
          <a:xfrm>
            <a:off x="5303520" y="2194560"/>
            <a:ext cx="365760" cy="365760"/>
          </a:xfrm>
          <a:custGeom>
            <a:avLst/>
            <a:gdLst/>
            <a:ahLst/>
            <a:rect l="0" t="0" r="r" b="b"/>
            <a:pathLst>
              <a:path w="1018" h="1018">
                <a:moveTo>
                  <a:pt x="254" y="0"/>
                </a:moveTo>
                <a:lnTo>
                  <a:pt x="762" y="0"/>
                </a:lnTo>
                <a:lnTo>
                  <a:pt x="762" y="254"/>
                </a:lnTo>
                <a:lnTo>
                  <a:pt x="1017" y="254"/>
                </a:lnTo>
                <a:lnTo>
                  <a:pt x="1017" y="762"/>
                </a:lnTo>
                <a:lnTo>
                  <a:pt x="762" y="762"/>
                </a:lnTo>
                <a:lnTo>
                  <a:pt x="762" y="1017"/>
                </a:lnTo>
                <a:lnTo>
                  <a:pt x="254" y="1017"/>
                </a:lnTo>
                <a:lnTo>
                  <a:pt x="254" y="762"/>
                </a:lnTo>
                <a:lnTo>
                  <a:pt x="0" y="762"/>
                </a:lnTo>
                <a:lnTo>
                  <a:pt x="0" y="254"/>
                </a:lnTo>
                <a:lnTo>
                  <a:pt x="254" y="254"/>
                </a:lnTo>
                <a:lnTo>
                  <a:pt x="254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6"/>
          <p:cNvSpPr/>
          <p:nvPr/>
        </p:nvSpPr>
        <p:spPr>
          <a:xfrm>
            <a:off x="7955280" y="2103120"/>
            <a:ext cx="640080" cy="182880"/>
          </a:xfrm>
          <a:custGeom>
            <a:avLst/>
            <a:gdLst/>
            <a:ahLst/>
            <a:rect l="0" t="0" r="r" b="b"/>
            <a:pathLst>
              <a:path w="1780" h="510">
                <a:moveTo>
                  <a:pt x="84" y="0"/>
                </a:moveTo>
                <a:cubicBezTo>
                  <a:pt x="42" y="0"/>
                  <a:pt x="0" y="42"/>
                  <a:pt x="0" y="84"/>
                </a:cubicBezTo>
                <a:lnTo>
                  <a:pt x="0" y="424"/>
                </a:lnTo>
                <a:cubicBezTo>
                  <a:pt x="0" y="466"/>
                  <a:pt x="42" y="509"/>
                  <a:pt x="84" y="509"/>
                </a:cubicBezTo>
                <a:lnTo>
                  <a:pt x="1694" y="509"/>
                </a:lnTo>
                <a:cubicBezTo>
                  <a:pt x="1736" y="509"/>
                  <a:pt x="1779" y="466"/>
                  <a:pt x="1779" y="424"/>
                </a:cubicBezTo>
                <a:lnTo>
                  <a:pt x="1779" y="84"/>
                </a:lnTo>
                <a:cubicBezTo>
                  <a:pt x="1779" y="42"/>
                  <a:pt x="1736" y="0"/>
                  <a:pt x="1694" y="0"/>
                </a:cubicBezTo>
                <a:lnTo>
                  <a:pt x="84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7"/>
          <p:cNvSpPr/>
          <p:nvPr/>
        </p:nvSpPr>
        <p:spPr>
          <a:xfrm>
            <a:off x="7955280" y="2468880"/>
            <a:ext cx="640080" cy="182880"/>
          </a:xfrm>
          <a:custGeom>
            <a:avLst/>
            <a:gdLst/>
            <a:ahLst/>
            <a:rect l="0" t="0" r="r" b="b"/>
            <a:pathLst>
              <a:path w="1780" h="510">
                <a:moveTo>
                  <a:pt x="84" y="0"/>
                </a:moveTo>
                <a:cubicBezTo>
                  <a:pt x="42" y="0"/>
                  <a:pt x="0" y="42"/>
                  <a:pt x="0" y="84"/>
                </a:cubicBezTo>
                <a:lnTo>
                  <a:pt x="0" y="424"/>
                </a:lnTo>
                <a:cubicBezTo>
                  <a:pt x="0" y="466"/>
                  <a:pt x="42" y="509"/>
                  <a:pt x="84" y="509"/>
                </a:cubicBezTo>
                <a:lnTo>
                  <a:pt x="1694" y="509"/>
                </a:lnTo>
                <a:cubicBezTo>
                  <a:pt x="1736" y="509"/>
                  <a:pt x="1779" y="466"/>
                  <a:pt x="1779" y="424"/>
                </a:cubicBezTo>
                <a:lnTo>
                  <a:pt x="1779" y="84"/>
                </a:lnTo>
                <a:cubicBezTo>
                  <a:pt x="1779" y="42"/>
                  <a:pt x="1736" y="0"/>
                  <a:pt x="1694" y="0"/>
                </a:cubicBezTo>
                <a:lnTo>
                  <a:pt x="84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4279</TotalTime>
  <Application>LibreOffice/5.3.7.2.0$Linux_X86_64 LibreOffice_project/30$Build-2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2017-07-12T19:21:40Z</dcterms:created>
  <dc:creator>Stephanie A. Whited</dc:creator>
  <dc:description/>
  <dc:language>en-US</dc:language>
  <cp:lastModifiedBy/>
  <dcterms:modified xsi:type="dcterms:W3CDTF">2018-07-12T05:39:00Z</dcterms:modified>
  <cp:revision>73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